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8" r:id="rId2"/>
    <p:sldId id="279" r:id="rId3"/>
    <p:sldId id="363" r:id="rId4"/>
    <p:sldId id="364" r:id="rId5"/>
    <p:sldId id="365" r:id="rId6"/>
    <p:sldId id="362" r:id="rId7"/>
    <p:sldId id="378" r:id="rId8"/>
    <p:sldId id="379" r:id="rId9"/>
    <p:sldId id="366" r:id="rId10"/>
    <p:sldId id="367" r:id="rId11"/>
    <p:sldId id="376" r:id="rId12"/>
    <p:sldId id="37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11" r:id="rId22"/>
    <p:sldId id="316" r:id="rId23"/>
    <p:sldId id="318" r:id="rId24"/>
    <p:sldId id="319" r:id="rId25"/>
    <p:sldId id="30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869C"/>
    <a:srgbClr val="FAFAFA"/>
    <a:srgbClr val="B2ADBC"/>
    <a:srgbClr val="D5CBC5"/>
    <a:srgbClr val="EAE5E2"/>
    <a:srgbClr val="BBABA1"/>
    <a:srgbClr val="D8D5DD"/>
    <a:srgbClr val="D9D9D9"/>
    <a:srgbClr val="6A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6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8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4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77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8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51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3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26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1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78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5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68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4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5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3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1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상세페이지 조회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76" y="1571982"/>
            <a:ext cx="3059744" cy="54395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메모 입력 후 저장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80" y="1596493"/>
            <a:ext cx="3029129" cy="53851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4028" y="4609832"/>
            <a:ext cx="3676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작품에 메모가 있는 지 여부 확인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 smtClean="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true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기본으로 표시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 smtClean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false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표시하지 않음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7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563607" y="3126254"/>
            <a:ext cx="3643795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마이페이지에서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확인 가능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43" y="1603805"/>
            <a:ext cx="2987608" cy="531130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79" y="1612670"/>
            <a:ext cx="3094673" cy="55016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2703673" y="2883406"/>
            <a:ext cx="341821" cy="341821"/>
            <a:chOff x="3793761" y="1641941"/>
            <a:chExt cx="2133600" cy="21336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244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960558" y="3126254"/>
            <a:ext cx="4849892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상태에서 </a:t>
            </a:r>
            <a:r>
              <a:rPr lang="ko-KR" altLang="en-US" sz="2000" b="1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숨김을 하는 경우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77" y="1611588"/>
            <a:ext cx="3084370" cy="5483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4199963" y="2781715"/>
            <a:ext cx="344607" cy="344539"/>
            <a:chOff x="3793761" y="1641941"/>
            <a:chExt cx="2133600" cy="2133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722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해지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67" y="1595744"/>
            <a:ext cx="3088606" cy="549085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2687046" y="2798341"/>
            <a:ext cx="344607" cy="344539"/>
            <a:chOff x="3793761" y="1641941"/>
            <a:chExt cx="2133600" cy="2133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129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숨김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67" y="1604960"/>
            <a:ext cx="3096918" cy="55056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4199962" y="2839905"/>
            <a:ext cx="344607" cy="344539"/>
            <a:chOff x="3793761" y="1641941"/>
            <a:chExt cx="2133600" cy="21336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531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목록에서 신의 탑이</a:t>
            </a:r>
            <a:endParaRPr lang="en-US" altLang="ko-KR" sz="2000" b="1" dirty="0" smtClean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숨겨진 상태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1571104"/>
            <a:ext cx="3088747" cy="5491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381417" y="3126254"/>
            <a:ext cx="4008175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작품 목록 관리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2" y="1604354"/>
            <a:ext cx="3035581" cy="539658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 rot="21205948">
            <a:off x="3638615" y="2811234"/>
            <a:ext cx="333681" cy="339312"/>
            <a:chOff x="3793761" y="1641941"/>
            <a:chExt cx="2133600" cy="21336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537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879804" y="3126254"/>
            <a:ext cx="301140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해제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94" y="1595109"/>
            <a:ext cx="3006528" cy="534493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 rot="21205948">
            <a:off x="3599591" y="3576005"/>
            <a:ext cx="333681" cy="339312"/>
            <a:chOff x="3793761" y="1641941"/>
            <a:chExt cx="2133600" cy="2133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869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879804" y="3126254"/>
            <a:ext cx="301140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해제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85" y="1596042"/>
            <a:ext cx="3039650" cy="54038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75" y="1259756"/>
            <a:ext cx="7117690" cy="52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99" y="1494152"/>
            <a:ext cx="8715401" cy="4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37" y="1250408"/>
            <a:ext cx="76295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2" y="1374233"/>
            <a:ext cx="7572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데이터 정렬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1</a:t>
            </a:r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28EC-965E-4F89-9D56-D5F56E702649}"/>
              </a:ext>
            </a:extLst>
          </p:cNvPr>
          <p:cNvSpPr txBox="1"/>
          <p:nvPr/>
        </p:nvSpPr>
        <p:spPr>
          <a:xfrm>
            <a:off x="6682315" y="4035409"/>
            <a:ext cx="63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@  @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0</a:t>
            </a:r>
            <a:endParaRPr lang="ko-KR" altLang="en-US" sz="1100" b="1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DE58648-36E8-47B3-BE2B-F4EB7AAF9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9" b="68733"/>
          <a:stretch/>
        </p:blipFill>
        <p:spPr>
          <a:xfrm>
            <a:off x="6875822" y="2173696"/>
            <a:ext cx="4196518" cy="1330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95E31F1-66AD-4C58-A893-C4B580DD4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9" b="69713"/>
          <a:stretch/>
        </p:blipFill>
        <p:spPr>
          <a:xfrm>
            <a:off x="6875822" y="4153699"/>
            <a:ext cx="4196518" cy="1256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1600280" y="2065630"/>
            <a:ext cx="4530435" cy="15461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서버에서 데이터를 받아와 안드로이드에서</a:t>
            </a:r>
            <a:endParaRPr lang="en-US" altLang="ko-KR" sz="1600" dirty="0" smtClean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600" dirty="0" err="1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Collections.sort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이용해 정렬</a:t>
            </a:r>
            <a:endParaRPr lang="ko-KR" altLang="en-US" sz="16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1057" y="1749746"/>
            <a:ext cx="1970115" cy="631767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방식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00280" y="4600468"/>
            <a:ext cx="4530435" cy="12778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서버에서 미리 정렬한 데이터를 전달</a:t>
            </a:r>
            <a:endParaRPr lang="ko-KR" altLang="en-US" sz="16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01056" y="4286632"/>
            <a:ext cx="1970115" cy="63176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방식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 rot="5400000">
            <a:off x="3485860" y="3792029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데이터 정렬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</a:t>
            </a:r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4" y="1496841"/>
            <a:ext cx="5427681" cy="74781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99905">
            <a:off x="4354018" y="4417767"/>
            <a:ext cx="914400" cy="14097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74701">
            <a:off x="966603" y="1934077"/>
            <a:ext cx="558902" cy="864827"/>
          </a:xfrm>
          <a:prstGeom prst="rect">
            <a:avLst/>
          </a:prstGeom>
        </p:spPr>
      </p:pic>
      <p:sp>
        <p:nvSpPr>
          <p:cNvPr id="23" name="폭발 2 22"/>
          <p:cNvSpPr/>
          <p:nvPr/>
        </p:nvSpPr>
        <p:spPr>
          <a:xfrm>
            <a:off x="1870363" y="1961257"/>
            <a:ext cx="2773603" cy="2078126"/>
          </a:xfrm>
          <a:prstGeom prst="irregularSeal2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M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76738">
            <a:off x="1651704" y="3256857"/>
            <a:ext cx="942975" cy="14382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664202">
            <a:off x="2256388" y="2706377"/>
            <a:ext cx="260972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 w="28575">
                  <a:solidFill>
                    <a:schemeClr val="bg1"/>
                  </a:solidFill>
                </a:ln>
                <a:latin typeface="Eras Bold ITC" panose="020B0907030504020204" pitchFamily="34" charset="0"/>
              </a:rPr>
              <a:t>B O </a:t>
            </a:r>
            <a:r>
              <a:rPr lang="en-US" altLang="ko-KR" sz="4000" b="1" dirty="0" err="1" smtClean="0">
                <a:ln w="28575">
                  <a:solidFill>
                    <a:schemeClr val="bg1"/>
                  </a:solidFill>
                </a:ln>
                <a:latin typeface="Eras Bold ITC" panose="020B0907030504020204" pitchFamily="34" charset="0"/>
              </a:rPr>
              <a:t>O</a:t>
            </a:r>
            <a:r>
              <a:rPr lang="en-US" altLang="ko-KR" sz="4000" b="1" dirty="0" smtClean="0">
                <a:ln w="28575">
                  <a:solidFill>
                    <a:schemeClr val="bg1"/>
                  </a:solidFill>
                </a:ln>
                <a:latin typeface="Eras Bold ITC" panose="020B0907030504020204" pitchFamily="34" charset="0"/>
              </a:rPr>
              <a:t> M</a:t>
            </a:r>
            <a:endParaRPr lang="ko-KR" altLang="en-US" sz="4000" b="1" dirty="0">
              <a:ln w="28575">
                <a:solidFill>
                  <a:schemeClr val="bg1"/>
                </a:solidFill>
              </a:ln>
              <a:latin typeface="Eras Bold ITC" panose="020B0907030504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9699">
            <a:off x="4047597" y="1296160"/>
            <a:ext cx="617848" cy="94269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22916">
            <a:off x="4026718" y="3467293"/>
            <a:ext cx="497811" cy="78686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74840">
            <a:off x="2519600" y="4001792"/>
            <a:ext cx="526949" cy="8094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85405">
            <a:off x="3928243" y="5166075"/>
            <a:ext cx="517878" cy="7901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80225">
            <a:off x="2948701" y="5137090"/>
            <a:ext cx="876300" cy="12954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67263">
            <a:off x="2021919" y="5193476"/>
            <a:ext cx="708930" cy="111517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55917">
            <a:off x="2337626" y="5439590"/>
            <a:ext cx="709352" cy="10675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086">
            <a:off x="3377165" y="4282088"/>
            <a:ext cx="540824" cy="8702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360114" y="4467556"/>
            <a:ext cx="1612688" cy="1388547"/>
          </a:xfrm>
          <a:prstGeom prst="rect">
            <a:avLst/>
          </a:prstGeom>
        </p:spPr>
      </p:pic>
      <p:sp>
        <p:nvSpPr>
          <p:cNvPr id="34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6245130" y="2366490"/>
            <a:ext cx="3343760" cy="1180731"/>
          </a:xfrm>
          <a:prstGeom prst="wedgeRoundRectCallout">
            <a:avLst>
              <a:gd name="adj1" fmla="val 32006"/>
              <a:gd name="adj2" fmla="val 8074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번에 모든 데이터를 다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불러오는 것은 비효율적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6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데이터 정렬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</a:t>
            </a:r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43" y="1587859"/>
            <a:ext cx="2996578" cy="5327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188906" y="3145741"/>
            <a:ext cx="4530435" cy="12778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 번에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개씩 로딩</a:t>
            </a:r>
            <a:endParaRPr lang="en-US" altLang="ko-KR" sz="1600" dirty="0" smtClean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스크롤하여 페이지의 맨 아래에</a:t>
            </a:r>
            <a:endParaRPr lang="en-US" altLang="ko-KR" sz="1600" dirty="0" smtClean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이르면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 추가 로딩 </a:t>
            </a:r>
            <a:endParaRPr lang="ko-KR" altLang="en-US" sz="16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9682" y="2715523"/>
            <a:ext cx="1970115" cy="63176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방식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0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DB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231273" y="1880388"/>
            <a:ext cx="7603034" cy="4632171"/>
            <a:chOff x="3334243" y="1351280"/>
            <a:chExt cx="8471489" cy="5161280"/>
          </a:xfrm>
        </p:grpSpPr>
        <p:grpSp>
          <p:nvGrpSpPr>
            <p:cNvPr id="9" name="그룹 8"/>
            <p:cNvGrpSpPr/>
            <p:nvPr/>
          </p:nvGrpSpPr>
          <p:grpSpPr>
            <a:xfrm>
              <a:off x="3334243" y="1351280"/>
              <a:ext cx="8471489" cy="5161280"/>
              <a:chOff x="-118060" y="-309062"/>
              <a:chExt cx="12376537" cy="754044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5066" y="-309061"/>
                <a:ext cx="5993411" cy="753918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060" y="-309062"/>
                <a:ext cx="6374482" cy="7540442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3372481" y="1758461"/>
              <a:ext cx="4279895" cy="1582616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72480" y="3931489"/>
              <a:ext cx="4279895" cy="2152788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680704" y="2425661"/>
              <a:ext cx="341376" cy="146851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1527" y="1723183"/>
            <a:ext cx="3155735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사이트 내에서도 다른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684" y="2466799"/>
            <a:ext cx="3926252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같은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탭임에도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작품의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썸네일을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나타내는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source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코드가 상이한 문제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67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DB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1527" y="1723183"/>
            <a:ext cx="3647619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회차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통일화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38" y="3700265"/>
            <a:ext cx="4617427" cy="219442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49048"/>
              </p:ext>
            </p:extLst>
          </p:nvPr>
        </p:nvGraphicFramePr>
        <p:xfrm>
          <a:off x="431527" y="3386277"/>
          <a:ext cx="5457825" cy="2164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24329">
                  <a:extLst>
                    <a:ext uri="{9D8B030D-6E8A-4147-A177-3AD203B41FA5}">
                      <a16:colId xmlns:a16="http://schemas.microsoft.com/office/drawing/2014/main" val="2758968775"/>
                    </a:ext>
                  </a:extLst>
                </a:gridCol>
                <a:gridCol w="4233496">
                  <a:extLst>
                    <a:ext uri="{9D8B030D-6E8A-4147-A177-3AD203B41FA5}">
                      <a16:colId xmlns:a16="http://schemas.microsoft.com/office/drawing/2014/main" val="2937180344"/>
                    </a:ext>
                  </a:extLst>
                </a:gridCol>
              </a:tblGrid>
              <a:tr h="304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sz="16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회차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lezhin.com/</a:t>
                      </a:r>
                      <a:r>
                        <a:rPr lang="en-US" altLang="ko-KR" sz="16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</a:t>
                      </a:r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/comic/3rd_security/1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58353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프롤로그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lezhin.com/</a:t>
                      </a:r>
                      <a:r>
                        <a:rPr lang="en-US" altLang="ko-KR" sz="16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</a:t>
                      </a:r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/comic/3rd_security</a:t>
                      </a:r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p1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4839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에필로그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lezhin.com/</a:t>
                      </a:r>
                      <a:r>
                        <a:rPr lang="en-US" altLang="ko-KR" sz="16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</a:t>
                      </a:r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/comic/3rd_security/</a:t>
                      </a:r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e1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497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4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625399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</a:t>
                      </a:r>
                      <a:r>
                        <a:rPr lang="en-US" altLang="ko-KR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휴재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lezhin.com/</a:t>
                      </a:r>
                      <a:r>
                        <a:rPr lang="en-US" altLang="ko-KR" sz="16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</a:t>
                      </a:r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/comic/3rd_security/</a:t>
                      </a:r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n1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75238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특별편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lezhin.com/</a:t>
                      </a:r>
                      <a:r>
                        <a:rPr lang="en-US" altLang="ko-KR" sz="16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</a:t>
                      </a:r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/comic/3rd_security/</a:t>
                      </a:r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x1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538777"/>
                  </a:ext>
                </a:extLst>
              </a:tr>
              <a:tr h="30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…?</a:t>
                      </a:r>
                      <a:endParaRPr lang="ko-KR" altLang="en-US" sz="16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lezhin.com/</a:t>
                      </a:r>
                      <a:r>
                        <a:rPr lang="en-US" altLang="ko-KR" sz="1600" b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</a:t>
                      </a:r>
                      <a:r>
                        <a:rPr lang="en-US" altLang="ko-KR" sz="1600" b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/comic/3rd_security/…</a:t>
                      </a:r>
                      <a:endParaRPr lang="ko-KR" altLang="en-US" sz="16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5342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31273" y="1661110"/>
            <a:ext cx="6400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ea typeface="HY헤드라인M" panose="02030600000101010101" pitchFamily="18" charset="-127"/>
              </a:rPr>
              <a:t>toon_id</a:t>
            </a:r>
            <a:r>
              <a:rPr lang="ko-KR" altLang="en-US" sz="1600" dirty="0" smtClean="0">
                <a:ea typeface="HY헤드라인M" panose="02030600000101010101" pitchFamily="18" charset="-127"/>
              </a:rPr>
              <a:t>의 값이 동일한 경우</a:t>
            </a:r>
            <a:r>
              <a:rPr lang="en-US" altLang="ko-KR" sz="1600" dirty="0"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ea typeface="HY헤드라인M" panose="02030600000101010101" pitchFamily="18" charset="-127"/>
              </a:rPr>
              <a:t>-&gt;</a:t>
            </a:r>
            <a:r>
              <a:rPr lang="en-US" altLang="ko-KR" sz="1600" dirty="0" smtClean="0">
                <a:ea typeface="HY헤드라인M" panose="02030600000101010101" pitchFamily="18" charset="-127"/>
              </a:rPr>
              <a:t> </a:t>
            </a:r>
            <a:r>
              <a:rPr lang="ko-KR" altLang="en-US" sz="1600" dirty="0" err="1" smtClean="0">
                <a:ea typeface="HY헤드라인M" panose="02030600000101010101" pitchFamily="18" charset="-127"/>
              </a:rPr>
              <a:t>회차</a:t>
            </a:r>
            <a:r>
              <a:rPr lang="ko-KR" altLang="en-US" sz="1600" dirty="0" smtClean="0">
                <a:ea typeface="HY헤드라인M" panose="02030600000101010101" pitchFamily="18" charset="-127"/>
              </a:rPr>
              <a:t> 페이지 경로의</a:t>
            </a:r>
            <a:r>
              <a:rPr lang="en-US" altLang="ko-KR" sz="1600" dirty="0" smtClean="0"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ea typeface="HY헤드라인M" panose="02030600000101010101" pitchFamily="18" charset="-127"/>
              </a:rPr>
              <a:t>규격을 </a:t>
            </a:r>
            <a:r>
              <a:rPr lang="ko-KR" altLang="en-US" sz="1600" dirty="0" smtClean="0">
                <a:ea typeface="HY헤드라인M" panose="02030600000101010101" pitchFamily="18" charset="-127"/>
              </a:rPr>
              <a:t>지정</a:t>
            </a:r>
            <a:endParaRPr lang="en-US" altLang="ko-KR" sz="1600" dirty="0" smtClean="0"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ea typeface="HY헤드라인M" panose="02030600000101010101" pitchFamily="18" charset="-127"/>
              </a:rPr>
              <a:t>작품 </a:t>
            </a:r>
            <a:r>
              <a:rPr lang="ko-KR" altLang="en-US" sz="1600" dirty="0">
                <a:ea typeface="HY헤드라인M" panose="02030600000101010101" pitchFamily="18" charset="-127"/>
              </a:rPr>
              <a:t>상세 페이지 뒤에 </a:t>
            </a:r>
            <a:r>
              <a:rPr lang="ko-KR" altLang="en-US" sz="1600" dirty="0" err="1">
                <a:ea typeface="HY헤드라인M" panose="02030600000101010101" pitchFamily="18" charset="-127"/>
              </a:rPr>
              <a:t>회차</a:t>
            </a:r>
            <a:r>
              <a:rPr lang="ko-KR" altLang="en-US" sz="1600" dirty="0">
                <a:ea typeface="HY헤드라인M" panose="02030600000101010101" pitchFamily="18" charset="-127"/>
              </a:rPr>
              <a:t> 넘버를 붙이는 방식에서 발생한 오류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953488" y="2739119"/>
            <a:ext cx="2259624" cy="878579"/>
            <a:chOff x="9025174" y="3214168"/>
            <a:chExt cx="2259624" cy="878579"/>
          </a:xfrm>
        </p:grpSpPr>
        <p:sp>
          <p:nvSpPr>
            <p:cNvPr id="20" name="타원형 설명선 19"/>
            <p:cNvSpPr/>
            <p:nvPr/>
          </p:nvSpPr>
          <p:spPr>
            <a:xfrm>
              <a:off x="9066995" y="3214168"/>
              <a:ext cx="2181469" cy="878579"/>
            </a:xfrm>
            <a:prstGeom prst="wedgeEllipseCallout">
              <a:avLst>
                <a:gd name="adj1" fmla="val -40950"/>
                <a:gd name="adj2" fmla="val 83462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25174" y="3392023"/>
              <a:ext cx="2259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2</a:t>
              </a:r>
              <a:r>
                <a:rPr lang="ko-KR" altLang="en-US" sz="1600" dirty="0" smtClean="0"/>
                <a:t>부 프롤로그는 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p2</a:t>
              </a:r>
            </a:p>
            <a:p>
              <a:pPr algn="ctr"/>
              <a:r>
                <a:rPr lang="en-US" altLang="ko-KR" sz="1600" dirty="0" smtClean="0"/>
                <a:t>…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줄무늬가 있는 오른쪽 화살표 22"/>
          <p:cNvSpPr/>
          <p:nvPr/>
        </p:nvSpPr>
        <p:spPr>
          <a:xfrm>
            <a:off x="6021495" y="3874546"/>
            <a:ext cx="889000" cy="403926"/>
          </a:xfrm>
          <a:prstGeom prst="stripedRightArrow">
            <a:avLst/>
          </a:prstGeom>
          <a:solidFill>
            <a:srgbClr val="8E8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Nauseated Face on Apple iOS 13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600" y="5323185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DB </a:t>
            </a:r>
            <a:r>
              <a:rPr lang="ko-KR" altLang="en-US" sz="2800" b="1" dirty="0" err="1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1527" y="1723183"/>
            <a:ext cx="3647619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회차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통일화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527" y="2314575"/>
            <a:ext cx="10980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대안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개수에 비례하여 </a:t>
            </a:r>
            <a:r>
              <a:rPr lang="ko-KR" altLang="en-US" sz="1600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</a:t>
            </a:r>
            <a:r>
              <a:rPr lang="ko-KR" altLang="en-US" sz="1600" i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 비용이 발생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함에도 불구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예측할 수 없는 변수를 대비 할 방법이 없어 </a:t>
            </a:r>
            <a:r>
              <a:rPr lang="ko-KR" altLang="en-US" sz="1600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에피소드를 클릭하여 </a:t>
            </a:r>
            <a:r>
              <a:rPr lang="en-US" altLang="ko-KR" sz="1600" u="sng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browser.current_url</a:t>
            </a:r>
            <a:r>
              <a:rPr lang="ko-KR" altLang="en-US" sz="1600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받아오는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식으로 해결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21" y="3109315"/>
            <a:ext cx="7929958" cy="52366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48968" y="3485543"/>
            <a:ext cx="3841141" cy="40065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7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</a:t>
            </a:r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43" y="1587859"/>
            <a:ext cx="2996578" cy="53272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1" y="1496841"/>
            <a:ext cx="5427681" cy="747813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834774" y="3835227"/>
            <a:ext cx="1100316" cy="16367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3609760" y="5235908"/>
            <a:ext cx="341821" cy="341821"/>
            <a:chOff x="3793761" y="1641941"/>
            <a:chExt cx="2133600" cy="21336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sp>
        <p:nvSpPr>
          <p:cNvPr id="48" name="모서리가 둥근 직사각형 47"/>
          <p:cNvSpPr/>
          <p:nvPr/>
        </p:nvSpPr>
        <p:spPr>
          <a:xfrm>
            <a:off x="6729234" y="3126254"/>
            <a:ext cx="3312541" cy="14179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신의 탑 선택</a:t>
            </a:r>
            <a:endParaRPr lang="ko-KR" altLang="en-US" sz="2000" b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5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335</Words>
  <Application>Microsoft Office PowerPoint</Application>
  <PresentationFormat>와이드스크린</PresentationFormat>
  <Paragraphs>126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Adobe 고딕 Std B</vt:lpstr>
      <vt:lpstr>Aharoni</vt:lpstr>
      <vt:lpstr>HY중고딕</vt:lpstr>
      <vt:lpstr>HY헤드라인M</vt:lpstr>
      <vt:lpstr>맑은 고딕</vt:lpstr>
      <vt:lpstr>함초롬돋움</vt:lpstr>
      <vt:lpstr>Arial</vt:lpstr>
      <vt:lpstr>Eras Bold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Windows 사용자</cp:lastModifiedBy>
  <cp:revision>95</cp:revision>
  <dcterms:created xsi:type="dcterms:W3CDTF">2017-01-21T06:52:28Z</dcterms:created>
  <dcterms:modified xsi:type="dcterms:W3CDTF">2019-11-18T19:00:53Z</dcterms:modified>
</cp:coreProperties>
</file>